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4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F6358-A0D6-41F3-9846-0110581DBC36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CD813-4E8D-4F8B-A2A0-E4F75F5C2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3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ise.de/ct/artikel/KI-mit-dem-Browser-ausprobieren-4537812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Bild</a:t>
            </a:r>
            <a:r>
              <a:rPr lang="en-GB" dirty="0"/>
              <a:t>: </a:t>
            </a:r>
            <a:r>
              <a:rPr lang="de-AT" dirty="0">
                <a:hlinkClick r:id="rId3"/>
              </a:rPr>
              <a:t>https://www.heise.de/ct/artikel/KI-mit-dem-Browser-ausprobieren-4537812.html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CD813-4E8D-4F8B-A2A0-E4F75F5C25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Bild: </a:t>
            </a:r>
            <a:r>
              <a:rPr lang="de-AT" dirty="0"/>
              <a:t>https://www.moralmachine.net/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CD813-4E8D-4F8B-A2A0-E4F75F5C25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1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CD813-4E8D-4F8B-A2A0-E4F75F5C25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61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278AB3-8757-400D-A2D6-9B9DF67AF329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884E0E-DA19-4A95-A985-0389BD54589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tcgrinschgl/vdb05h83mqgc7nm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ralmachine.mit.edu/hl/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tcgrinschgl/kwv0ptx3nv26sjh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ible.at/blog/2020/02/16/auf-dem-weg-zum-autonomen-fahren-kuenstliche-intelligenz-im-auto/" TargetMode="External"/><Relationship Id="rId2" Type="http://schemas.openxmlformats.org/officeDocument/2006/relationships/hyperlink" Target="https://www.youtube.com/watch?v=tb-WdVA4_b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eit.de/mobilitaet/2020-01/autonomes-fahren-selbstfahrende-autos-sicherheit-deutschland-autofahr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/>
          <a:lstStyle/>
          <a:p>
            <a:pPr algn="ctr"/>
            <a:r>
              <a:rPr lang="en-GB" u="sng" dirty="0"/>
              <a:t>KI + </a:t>
            </a:r>
            <a:r>
              <a:rPr lang="en-GB" u="sng" dirty="0" err="1"/>
              <a:t>Ethik</a:t>
            </a:r>
            <a:endParaRPr lang="en-GB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de-AT" sz="2000" b="1" dirty="0"/>
              <a:t>Erstellt auf Basis der </a:t>
            </a:r>
            <a:r>
              <a:rPr lang="de-AT" sz="2000" b="1" dirty="0" err="1"/>
              <a:t>Ready</a:t>
            </a:r>
            <a:r>
              <a:rPr lang="de-AT" sz="2000" b="1" dirty="0"/>
              <a:t> AI Online-Kurse „AI + ME“ und „MIT AI </a:t>
            </a:r>
            <a:r>
              <a:rPr lang="de-AT" sz="2000" b="1" dirty="0" err="1"/>
              <a:t>Ethics</a:t>
            </a:r>
            <a:r>
              <a:rPr lang="de-AT" sz="2000" b="1" dirty="0"/>
              <a:t>“ sowie der Moral </a:t>
            </a:r>
            <a:r>
              <a:rPr lang="de-AT" sz="2000" b="1" dirty="0" err="1"/>
              <a:t>Machine</a:t>
            </a:r>
            <a:r>
              <a:rPr lang="de-AT" sz="2000" b="1" dirty="0"/>
              <a:t> vom MIT Media Lab</a:t>
            </a:r>
          </a:p>
          <a:p>
            <a:endParaRPr lang="en-GB" dirty="0"/>
          </a:p>
        </p:txBody>
      </p:sp>
      <p:pic>
        <p:nvPicPr>
          <p:cNvPr id="5" name="Graphic 4" descr="Artificial Intelligence outline">
            <a:extLst>
              <a:ext uri="{FF2B5EF4-FFF2-40B4-BE49-F238E27FC236}">
                <a16:creationId xmlns:a16="http://schemas.microsoft.com/office/drawing/2014/main" id="{74D5A558-5E7B-47FA-9A29-694B5F825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372200" y="3851406"/>
            <a:ext cx="3121496" cy="31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0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200" b="1" dirty="0"/>
              <a:t>1) Warm-up</a:t>
            </a:r>
          </a:p>
          <a:p>
            <a:endParaRPr lang="en-GB" sz="2200" b="1" dirty="0"/>
          </a:p>
          <a:p>
            <a:pPr marL="109728" indent="0">
              <a:buNone/>
            </a:pPr>
            <a:r>
              <a:rPr lang="en-GB" sz="2200" b="1" dirty="0"/>
              <a:t>2) </a:t>
            </a:r>
            <a:r>
              <a:rPr lang="en-GB" sz="2200" b="1" dirty="0" err="1"/>
              <a:t>Theorie</a:t>
            </a:r>
            <a:endParaRPr lang="en-GB" sz="2200" b="1" dirty="0"/>
          </a:p>
          <a:p>
            <a:endParaRPr lang="en-GB" sz="2200" b="1" dirty="0"/>
          </a:p>
          <a:p>
            <a:pPr marL="109728" indent="0">
              <a:buNone/>
            </a:pPr>
            <a:r>
              <a:rPr lang="en-GB" sz="2200" b="1" dirty="0"/>
              <a:t>3) Moral Machine</a:t>
            </a:r>
          </a:p>
          <a:p>
            <a:endParaRPr lang="en-GB" sz="2200" b="1" dirty="0"/>
          </a:p>
          <a:p>
            <a:pPr marL="109728" indent="0">
              <a:buNone/>
            </a:pPr>
            <a:r>
              <a:rPr lang="en-GB" sz="2200" b="1" dirty="0"/>
              <a:t>4) </a:t>
            </a:r>
            <a:r>
              <a:rPr lang="en-GB" sz="2200" b="1" dirty="0" err="1"/>
              <a:t>Diskussion</a:t>
            </a:r>
            <a:endParaRPr lang="en-GB" sz="2200" b="1" dirty="0"/>
          </a:p>
          <a:p>
            <a:endParaRPr lang="en-GB" sz="2200" b="1" dirty="0"/>
          </a:p>
          <a:p>
            <a:pPr marL="109728" indent="0">
              <a:buNone/>
            </a:pPr>
            <a:r>
              <a:rPr lang="en-GB" sz="2200" b="1" dirty="0"/>
              <a:t>5) </a:t>
            </a:r>
            <a:r>
              <a:rPr lang="en-GB" sz="2200" b="1" dirty="0" err="1"/>
              <a:t>Eigenstudium</a:t>
            </a:r>
            <a:endParaRPr lang="en-GB" sz="22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err="1"/>
              <a:t>Aufbau</a:t>
            </a:r>
            <a:endParaRPr lang="en-GB" sz="3300" dirty="0"/>
          </a:p>
        </p:txBody>
      </p:sp>
    </p:spTree>
    <p:extLst>
      <p:ext uri="{BB962C8B-B14F-4D97-AF65-F5344CB8AC3E}">
        <p14:creationId xmlns:p14="http://schemas.microsoft.com/office/powerpoint/2010/main" val="334210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200" dirty="0"/>
              <a:t>1) </a:t>
            </a:r>
            <a:r>
              <a:rPr lang="en-GB" sz="2200" dirty="0" err="1"/>
              <a:t>Unterschied</a:t>
            </a:r>
            <a:r>
              <a:rPr lang="en-GB" sz="2200" dirty="0"/>
              <a:t> </a:t>
            </a:r>
            <a:r>
              <a:rPr lang="en-GB" sz="2200" dirty="0" err="1"/>
              <a:t>zwischen</a:t>
            </a:r>
            <a:r>
              <a:rPr lang="en-GB" sz="2200" dirty="0"/>
              <a:t> KI und “</a:t>
            </a:r>
            <a:r>
              <a:rPr lang="en-GB" sz="2200" dirty="0" err="1"/>
              <a:t>normalem</a:t>
            </a:r>
            <a:r>
              <a:rPr lang="en-GB" sz="2200" dirty="0"/>
              <a:t>” Coding?</a:t>
            </a:r>
          </a:p>
          <a:p>
            <a:endParaRPr lang="en-GB" sz="2200" dirty="0"/>
          </a:p>
          <a:p>
            <a:pPr marL="109728" indent="0">
              <a:buNone/>
            </a:pPr>
            <a:r>
              <a:rPr lang="en-GB" sz="2200" dirty="0"/>
              <a:t>2) Wo </a:t>
            </a:r>
            <a:r>
              <a:rPr lang="en-GB" sz="2200" dirty="0" err="1"/>
              <a:t>habt</a:t>
            </a:r>
            <a:r>
              <a:rPr lang="en-GB" sz="2200" dirty="0"/>
              <a:t> </a:t>
            </a:r>
            <a:r>
              <a:rPr lang="en-GB" sz="2200" dirty="0" err="1"/>
              <a:t>ihr</a:t>
            </a:r>
            <a:r>
              <a:rPr lang="en-GB" sz="2200" dirty="0"/>
              <a:t> KI </a:t>
            </a:r>
            <a:r>
              <a:rPr lang="en-GB" sz="2200" dirty="0" err="1"/>
              <a:t>im</a:t>
            </a:r>
            <a:r>
              <a:rPr lang="en-GB" sz="2200" dirty="0"/>
              <a:t> </a:t>
            </a:r>
            <a:r>
              <a:rPr lang="en-GB" sz="2200" dirty="0" err="1"/>
              <a:t>alltäglichen</a:t>
            </a:r>
            <a:r>
              <a:rPr lang="en-GB" sz="2200" dirty="0"/>
              <a:t> </a:t>
            </a:r>
            <a:r>
              <a:rPr lang="en-GB" sz="2200" dirty="0" err="1"/>
              <a:t>Leben</a:t>
            </a:r>
            <a:r>
              <a:rPr lang="en-GB" sz="2200" dirty="0"/>
              <a:t>?</a:t>
            </a:r>
          </a:p>
          <a:p>
            <a:endParaRPr lang="en-GB" sz="2200" dirty="0"/>
          </a:p>
          <a:p>
            <a:pPr marL="109728" indent="0">
              <a:buNone/>
            </a:pPr>
            <a:r>
              <a:rPr lang="en-GB" sz="2200" dirty="0"/>
              <a:t>3) </a:t>
            </a:r>
            <a:r>
              <a:rPr lang="en-GB" sz="2200" dirty="0" err="1"/>
              <a:t>Findet</a:t>
            </a:r>
            <a:r>
              <a:rPr lang="en-GB" sz="2200" dirty="0"/>
              <a:t> </a:t>
            </a:r>
            <a:r>
              <a:rPr lang="en-GB" sz="2200" dirty="0" err="1"/>
              <a:t>ihr</a:t>
            </a:r>
            <a:r>
              <a:rPr lang="en-GB" sz="2200" dirty="0"/>
              <a:t> KI </a:t>
            </a:r>
            <a:r>
              <a:rPr lang="en-GB" sz="2200" dirty="0" err="1"/>
              <a:t>hilfreich</a:t>
            </a:r>
            <a:r>
              <a:rPr lang="en-GB" sz="2200" dirty="0"/>
              <a:t> </a:t>
            </a:r>
            <a:r>
              <a:rPr lang="en-GB" sz="2200" dirty="0" err="1"/>
              <a:t>oder</a:t>
            </a:r>
            <a:r>
              <a:rPr lang="en-GB" sz="2200" dirty="0"/>
              <a:t> </a:t>
            </a:r>
            <a:r>
              <a:rPr lang="en-GB" sz="2200" dirty="0" err="1"/>
              <a:t>bedenklich</a:t>
            </a:r>
            <a:r>
              <a:rPr lang="en-GB" sz="2200" dirty="0"/>
              <a:t>?</a:t>
            </a:r>
          </a:p>
          <a:p>
            <a:endParaRPr lang="en-GB" sz="2200" dirty="0"/>
          </a:p>
          <a:p>
            <a:endParaRPr lang="en-GB" sz="2200" dirty="0"/>
          </a:p>
          <a:p>
            <a:r>
              <a:rPr lang="en-GB" sz="2200" dirty="0" err="1"/>
              <a:t>Beantwortet</a:t>
            </a:r>
            <a:r>
              <a:rPr lang="en-GB" sz="2200" dirty="0"/>
              <a:t> </a:t>
            </a:r>
            <a:r>
              <a:rPr lang="en-GB" sz="2200" dirty="0" err="1"/>
              <a:t>diese</a:t>
            </a:r>
            <a:r>
              <a:rPr lang="en-GB" sz="2200" dirty="0"/>
              <a:t> 3 </a:t>
            </a:r>
            <a:r>
              <a:rPr lang="en-GB" sz="2200" dirty="0" err="1"/>
              <a:t>Fragen</a:t>
            </a:r>
            <a:r>
              <a:rPr lang="en-GB" sz="2200" dirty="0"/>
              <a:t> </a:t>
            </a:r>
            <a:r>
              <a:rPr lang="en-GB" sz="2200" dirty="0" err="1"/>
              <a:t>bitte</a:t>
            </a:r>
            <a:r>
              <a:rPr lang="en-GB" sz="2200" dirty="0"/>
              <a:t> </a:t>
            </a:r>
            <a:r>
              <a:rPr lang="en-GB" sz="2200" dirty="0" err="1"/>
              <a:t>beim</a:t>
            </a:r>
            <a:r>
              <a:rPr lang="en-GB" sz="2200" dirty="0"/>
              <a:t> </a:t>
            </a:r>
            <a:r>
              <a:rPr lang="en-GB" sz="2200" dirty="0" err="1"/>
              <a:t>folgenden</a:t>
            </a:r>
            <a:r>
              <a:rPr lang="en-GB" sz="2200" dirty="0"/>
              <a:t> </a:t>
            </a:r>
            <a:r>
              <a:rPr lang="en-GB" sz="2200" dirty="0" err="1"/>
              <a:t>Padlet</a:t>
            </a:r>
            <a:r>
              <a:rPr lang="en-GB" sz="2200" dirty="0"/>
              <a:t>:</a:t>
            </a:r>
          </a:p>
          <a:p>
            <a:pPr lvl="1"/>
            <a:r>
              <a:rPr lang="en-GB" sz="2000" dirty="0">
                <a:hlinkClick r:id="rId2"/>
              </a:rPr>
              <a:t>https://padlet.com/tcgrinschgl/vdb05h83mqgc7nm7</a:t>
            </a:r>
            <a:endParaRPr lang="en-GB" sz="2000" dirty="0"/>
          </a:p>
          <a:p>
            <a:pPr lvl="1"/>
            <a:r>
              <a:rPr lang="en-GB" sz="2000" dirty="0" err="1"/>
              <a:t>Ihr</a:t>
            </a:r>
            <a:r>
              <a:rPr lang="en-GB" sz="2000" dirty="0"/>
              <a:t> </a:t>
            </a:r>
            <a:r>
              <a:rPr lang="en-GB" sz="2000" dirty="0" err="1"/>
              <a:t>könnt</a:t>
            </a:r>
            <a:r>
              <a:rPr lang="en-GB" sz="2000" dirty="0"/>
              <a:t> </a:t>
            </a:r>
            <a:r>
              <a:rPr lang="en-GB" sz="2000" dirty="0" err="1"/>
              <a:t>auch</a:t>
            </a:r>
            <a:r>
              <a:rPr lang="en-GB" sz="2000" dirty="0"/>
              <a:t> die </a:t>
            </a:r>
            <a:r>
              <a:rPr lang="en-GB" sz="2000" dirty="0" err="1"/>
              <a:t>Beiträge</a:t>
            </a:r>
            <a:r>
              <a:rPr lang="en-GB" sz="2000" dirty="0"/>
              <a:t> </a:t>
            </a:r>
            <a:r>
              <a:rPr lang="en-GB" sz="2000" dirty="0" err="1"/>
              <a:t>eurer</a:t>
            </a:r>
            <a:r>
              <a:rPr lang="en-GB" sz="2000" dirty="0"/>
              <a:t> </a:t>
            </a:r>
            <a:r>
              <a:rPr lang="en-GB" sz="2000" dirty="0" err="1"/>
              <a:t>Kollegen</a:t>
            </a:r>
            <a:r>
              <a:rPr lang="en-GB" sz="2000" dirty="0"/>
              <a:t> </a:t>
            </a:r>
            <a:r>
              <a:rPr lang="en-GB" sz="2000" dirty="0" err="1"/>
              <a:t>kommentieren</a:t>
            </a:r>
            <a:r>
              <a:rPr lang="en-GB" sz="2000" dirty="0"/>
              <a:t>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/>
              <a:t>Warm-Up (10 min)</a:t>
            </a:r>
          </a:p>
        </p:txBody>
      </p:sp>
    </p:spTree>
    <p:extLst>
      <p:ext uri="{BB962C8B-B14F-4D97-AF65-F5344CB8AC3E}">
        <p14:creationId xmlns:p14="http://schemas.microsoft.com/office/powerpoint/2010/main" val="255534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sz="2200" b="1" dirty="0"/>
              <a:t>3 </a:t>
            </a:r>
            <a:r>
              <a:rPr lang="en-GB" sz="2200" b="1" dirty="0" err="1"/>
              <a:t>Bestandteile</a:t>
            </a:r>
            <a:r>
              <a:rPr lang="en-GB" sz="2200" b="1" dirty="0"/>
              <a:t>:</a:t>
            </a:r>
          </a:p>
          <a:p>
            <a:pPr lvl="1"/>
            <a:r>
              <a:rPr lang="de-AT" sz="2000" dirty="0"/>
              <a:t>Ein Dataset</a:t>
            </a:r>
          </a:p>
          <a:p>
            <a:pPr lvl="1"/>
            <a:r>
              <a:rPr lang="de-AT" sz="2000" dirty="0"/>
              <a:t>Ein lernender Algorithmus bestehend aus Input, Verarbeitung des Inputs(</a:t>
            </a:r>
            <a:r>
              <a:rPr lang="de-AT" sz="2000" dirty="0" err="1"/>
              <a:t>Steps</a:t>
            </a:r>
            <a:r>
              <a:rPr lang="de-AT" sz="2000" dirty="0"/>
              <a:t>) und Output (erstellt durch Input + </a:t>
            </a:r>
            <a:r>
              <a:rPr lang="de-AT" sz="2000" dirty="0" err="1"/>
              <a:t>Steps</a:t>
            </a:r>
            <a:r>
              <a:rPr lang="de-AT" sz="2000" dirty="0"/>
              <a:t>)</a:t>
            </a:r>
          </a:p>
          <a:p>
            <a:pPr lvl="1"/>
            <a:r>
              <a:rPr lang="de-AT" sz="2000" dirty="0"/>
              <a:t>Eine Vorhersage über die Zukunft</a:t>
            </a:r>
          </a:p>
          <a:p>
            <a:pPr lvl="1"/>
            <a:endParaRPr lang="de-AT" dirty="0"/>
          </a:p>
          <a:p>
            <a:r>
              <a:rPr lang="de-AT" sz="2200" b="1" dirty="0"/>
              <a:t>Wie lernt eine KI?</a:t>
            </a:r>
          </a:p>
          <a:p>
            <a:pPr lvl="1"/>
            <a:r>
              <a:rPr lang="de-DE" sz="2000" b="1" dirty="0" err="1"/>
              <a:t>Machine</a:t>
            </a:r>
            <a:r>
              <a:rPr lang="de-DE" sz="2000" b="1" dirty="0"/>
              <a:t> Learning:</a:t>
            </a:r>
          </a:p>
          <a:p>
            <a:pPr lvl="2"/>
            <a:r>
              <a:rPr lang="de-DE" sz="1800" dirty="0"/>
              <a:t>Training der KI durch mehrere Szenarien (Dataset)</a:t>
            </a:r>
          </a:p>
          <a:p>
            <a:pPr lvl="2"/>
            <a:r>
              <a:rPr lang="de-DE" sz="1800" dirty="0"/>
              <a:t>Zufuhr neuer Infos (Input)</a:t>
            </a:r>
          </a:p>
          <a:p>
            <a:pPr lvl="2"/>
            <a:r>
              <a:rPr lang="de-DE" sz="1800" dirty="0"/>
              <a:t>Analyse des Inputs einer Situation (</a:t>
            </a:r>
            <a:r>
              <a:rPr lang="de-DE" sz="1800" dirty="0" err="1"/>
              <a:t>Steps</a:t>
            </a:r>
            <a:r>
              <a:rPr lang="de-DE" sz="1800" dirty="0"/>
              <a:t>)</a:t>
            </a:r>
          </a:p>
          <a:p>
            <a:pPr lvl="2"/>
            <a:r>
              <a:rPr lang="de-DE" sz="1800" dirty="0"/>
              <a:t>Ergebnis (Output)</a:t>
            </a:r>
          </a:p>
          <a:p>
            <a:pPr lvl="2"/>
            <a:r>
              <a:rPr lang="de-DE" sz="1800" dirty="0"/>
              <a:t>Vermerken des Ergebnisses für zukünftige Situationen (Zukunftsvorhersage)</a:t>
            </a:r>
            <a:endParaRPr lang="de-AT" sz="1800" dirty="0"/>
          </a:p>
          <a:p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300" dirty="0" err="1"/>
              <a:t>Theorie</a:t>
            </a:r>
            <a:r>
              <a:rPr lang="en-GB" sz="3300" dirty="0"/>
              <a:t>: Was </a:t>
            </a:r>
            <a:r>
              <a:rPr lang="en-GB" sz="3300" dirty="0" err="1"/>
              <a:t>ist</a:t>
            </a:r>
            <a:r>
              <a:rPr lang="en-GB" sz="3300" dirty="0"/>
              <a:t> </a:t>
            </a:r>
            <a:r>
              <a:rPr lang="en-GB" sz="3300" dirty="0" err="1"/>
              <a:t>eine</a:t>
            </a:r>
            <a:r>
              <a:rPr lang="en-GB" sz="3300" dirty="0"/>
              <a:t> KI? (</a:t>
            </a:r>
            <a:r>
              <a:rPr lang="en-AT" sz="3300" dirty="0"/>
              <a:t>10</a:t>
            </a:r>
            <a:r>
              <a:rPr lang="en-GB" sz="3300" dirty="0"/>
              <a:t> min)</a:t>
            </a:r>
          </a:p>
        </p:txBody>
      </p:sp>
    </p:spTree>
    <p:extLst>
      <p:ext uri="{BB962C8B-B14F-4D97-AF65-F5344CB8AC3E}">
        <p14:creationId xmlns:p14="http://schemas.microsoft.com/office/powerpoint/2010/main" val="323413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200" u="sng" dirty="0">
                <a:hlinkClick r:id="rId3"/>
              </a:rPr>
              <a:t>http://moralmachine.mit.edu/hl/de</a:t>
            </a:r>
            <a:endParaRPr lang="de-AT" sz="2200" u="sng" dirty="0"/>
          </a:p>
          <a:p>
            <a:pPr lvl="1"/>
            <a:r>
              <a:rPr lang="de-AT" sz="2000" dirty="0"/>
              <a:t>Klickt auf Beurteilung beginnen</a:t>
            </a:r>
          </a:p>
          <a:p>
            <a:pPr lvl="1"/>
            <a:r>
              <a:rPr lang="de-AT" sz="2000" dirty="0"/>
              <a:t>Lasst euch Beschreibungen einblenden</a:t>
            </a:r>
          </a:p>
          <a:p>
            <a:pPr lvl="1"/>
            <a:r>
              <a:rPr lang="de-AT" sz="2000" dirty="0"/>
              <a:t>Beantwortet auch Schwerpunktfragen am Ende</a:t>
            </a:r>
          </a:p>
          <a:p>
            <a:endParaRPr lang="de-AT" u="sng" dirty="0"/>
          </a:p>
          <a:p>
            <a:r>
              <a:rPr lang="de-AT" sz="2200" dirty="0"/>
              <a:t>Moralisches Dilemma – wen opfert das selbstfahrende Auto?</a:t>
            </a:r>
          </a:p>
          <a:p>
            <a:endParaRPr lang="de-AT" sz="2200" dirty="0"/>
          </a:p>
          <a:p>
            <a:r>
              <a:rPr lang="de-AT" sz="2200" dirty="0"/>
              <a:t>Versucht 2 Durchgänge</a:t>
            </a:r>
          </a:p>
          <a:p>
            <a:endParaRPr lang="de-AT" dirty="0"/>
          </a:p>
          <a:p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/>
              <a:t>Moral Machine (10 min)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0" r="16968" b="7399"/>
          <a:stretch/>
        </p:blipFill>
        <p:spPr bwMode="auto">
          <a:xfrm>
            <a:off x="5508104" y="4076380"/>
            <a:ext cx="3513308" cy="278881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4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/>
          <a:lstStyle/>
          <a:p>
            <a:pPr marL="109728" indent="0">
              <a:buNone/>
            </a:pPr>
            <a:r>
              <a:rPr lang="en-GB" sz="2000" dirty="0"/>
              <a:t>1) Was war </a:t>
            </a:r>
            <a:r>
              <a:rPr lang="en-GB" sz="2000" dirty="0" err="1"/>
              <a:t>euer</a:t>
            </a:r>
            <a:r>
              <a:rPr lang="en-GB" sz="2000" dirty="0"/>
              <a:t> </a:t>
            </a:r>
            <a:r>
              <a:rPr lang="en-GB" sz="2000" dirty="0" err="1"/>
              <a:t>Ergebnis</a:t>
            </a:r>
            <a:r>
              <a:rPr lang="en-GB" sz="2000" dirty="0"/>
              <a:t>? </a:t>
            </a:r>
            <a:r>
              <a:rPr lang="en-GB" sz="2000" dirty="0" err="1"/>
              <a:t>Findet</a:t>
            </a:r>
            <a:r>
              <a:rPr lang="en-GB" sz="2000" dirty="0"/>
              <a:t> </a:t>
            </a:r>
            <a:r>
              <a:rPr lang="en-GB" sz="2000" dirty="0" err="1"/>
              <a:t>ihr</a:t>
            </a:r>
            <a:r>
              <a:rPr lang="en-GB" sz="2000" dirty="0"/>
              <a:t> dieses </a:t>
            </a:r>
            <a:r>
              <a:rPr lang="en-GB" sz="2000" dirty="0" err="1"/>
              <a:t>ethisch</a:t>
            </a:r>
            <a:r>
              <a:rPr lang="en-GB" sz="2000" dirty="0"/>
              <a:t> </a:t>
            </a:r>
            <a:r>
              <a:rPr lang="en-GB" sz="2000" dirty="0" err="1"/>
              <a:t>vertretbar</a:t>
            </a:r>
            <a:r>
              <a:rPr lang="en-GB" sz="2000" dirty="0"/>
              <a:t>? </a:t>
            </a:r>
            <a:r>
              <a:rPr lang="en-GB" sz="2000" dirty="0" err="1"/>
              <a:t>Schildert</a:t>
            </a:r>
            <a:r>
              <a:rPr lang="en-GB" sz="2000" dirty="0"/>
              <a:t> </a:t>
            </a:r>
            <a:r>
              <a:rPr lang="en-GB" sz="2000" dirty="0" err="1"/>
              <a:t>eure</a:t>
            </a:r>
            <a:r>
              <a:rPr lang="en-GB" sz="2000" dirty="0"/>
              <a:t> </a:t>
            </a:r>
            <a:r>
              <a:rPr lang="en-GB" sz="2000" dirty="0" err="1"/>
              <a:t>Gedanken</a:t>
            </a:r>
            <a:r>
              <a:rPr lang="en-GB" sz="2000" dirty="0"/>
              <a:t> in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paar</a:t>
            </a:r>
            <a:r>
              <a:rPr lang="en-GB" sz="2000" dirty="0"/>
              <a:t> </a:t>
            </a:r>
            <a:r>
              <a:rPr lang="en-GB" sz="2000" dirty="0" err="1"/>
              <a:t>Sätzen</a:t>
            </a:r>
            <a:r>
              <a:rPr lang="en-GB" sz="2000" dirty="0"/>
              <a:t>.</a:t>
            </a:r>
          </a:p>
          <a:p>
            <a:endParaRPr lang="en-GB" sz="2000" dirty="0"/>
          </a:p>
          <a:p>
            <a:pPr marL="109728" indent="0">
              <a:buNone/>
            </a:pPr>
            <a:r>
              <a:rPr lang="en-GB" sz="2000" dirty="0"/>
              <a:t>2) </a:t>
            </a:r>
            <a:r>
              <a:rPr lang="en-GB" sz="2000" dirty="0" err="1"/>
              <a:t>Erinnert</a:t>
            </a:r>
            <a:r>
              <a:rPr lang="en-GB" sz="2000" dirty="0"/>
              <a:t> </a:t>
            </a:r>
            <a:r>
              <a:rPr lang="en-GB" sz="2000" dirty="0" err="1"/>
              <a:t>euch</a:t>
            </a:r>
            <a:r>
              <a:rPr lang="en-GB" sz="2000" dirty="0"/>
              <a:t> </a:t>
            </a:r>
            <a:r>
              <a:rPr lang="en-GB" sz="2000" dirty="0" err="1"/>
              <a:t>zurück</a:t>
            </a:r>
            <a:r>
              <a:rPr lang="en-GB" sz="2000" dirty="0"/>
              <a:t> an den </a:t>
            </a:r>
            <a:r>
              <a:rPr lang="en-GB" sz="2000" dirty="0" err="1"/>
              <a:t>Beginn</a:t>
            </a:r>
            <a:r>
              <a:rPr lang="en-GB" sz="2000" dirty="0"/>
              <a:t> der Einheit: Wo </a:t>
            </a:r>
            <a:r>
              <a:rPr lang="en-GB" sz="2000" dirty="0" err="1"/>
              <a:t>kann</a:t>
            </a:r>
            <a:r>
              <a:rPr lang="en-GB" sz="2000" dirty="0"/>
              <a:t> KI </a:t>
            </a:r>
            <a:r>
              <a:rPr lang="en-GB" sz="2000" dirty="0" err="1"/>
              <a:t>im</a:t>
            </a:r>
            <a:r>
              <a:rPr lang="en-GB" sz="2000" dirty="0"/>
              <a:t> </a:t>
            </a:r>
            <a:r>
              <a:rPr lang="en-GB" sz="2000" dirty="0" err="1"/>
              <a:t>Alltag</a:t>
            </a:r>
            <a:r>
              <a:rPr lang="en-GB" sz="2000" dirty="0"/>
              <a:t> </a:t>
            </a:r>
            <a:r>
              <a:rPr lang="en-GB" sz="2000" dirty="0" err="1"/>
              <a:t>positiv</a:t>
            </a:r>
            <a:r>
              <a:rPr lang="en-GB" sz="2000" dirty="0"/>
              <a:t>/wo </a:t>
            </a:r>
            <a:r>
              <a:rPr lang="en-GB" sz="2000" dirty="0" err="1"/>
              <a:t>kann</a:t>
            </a:r>
            <a:r>
              <a:rPr lang="en-GB" sz="2000" dirty="0"/>
              <a:t> </a:t>
            </a:r>
            <a:r>
              <a:rPr lang="en-GB" sz="2000" dirty="0" err="1"/>
              <a:t>sie</a:t>
            </a:r>
            <a:r>
              <a:rPr lang="en-GB" sz="2000" dirty="0"/>
              <a:t> </a:t>
            </a:r>
            <a:r>
              <a:rPr lang="en-GB" sz="2000" dirty="0" err="1"/>
              <a:t>bedenklich</a:t>
            </a:r>
            <a:r>
              <a:rPr lang="en-GB" sz="2000" dirty="0"/>
              <a:t> sein?</a:t>
            </a:r>
          </a:p>
          <a:p>
            <a:endParaRPr lang="en-GB" sz="2000" dirty="0"/>
          </a:p>
          <a:p>
            <a:pPr marL="109728" indent="0">
              <a:buNone/>
            </a:pPr>
            <a:r>
              <a:rPr lang="en-GB" sz="2000" dirty="0"/>
              <a:t>3) </a:t>
            </a:r>
            <a:r>
              <a:rPr lang="en-GB" sz="2000" dirty="0" err="1"/>
              <a:t>Glaubt</a:t>
            </a:r>
            <a:r>
              <a:rPr lang="en-GB" sz="2000" dirty="0"/>
              <a:t> </a:t>
            </a:r>
            <a:r>
              <a:rPr lang="en-GB" sz="2000" dirty="0" err="1"/>
              <a:t>ihr</a:t>
            </a:r>
            <a:r>
              <a:rPr lang="en-GB" sz="2000" dirty="0"/>
              <a:t> </a:t>
            </a:r>
            <a:r>
              <a:rPr lang="en-GB" sz="2000" dirty="0" err="1"/>
              <a:t>selbstfahrende</a:t>
            </a:r>
            <a:r>
              <a:rPr lang="en-GB" sz="2000" dirty="0"/>
              <a:t> Autos </a:t>
            </a:r>
            <a:r>
              <a:rPr lang="en-GB" sz="2000" dirty="0" err="1"/>
              <a:t>werden</a:t>
            </a:r>
            <a:r>
              <a:rPr lang="en-GB" sz="2000" dirty="0"/>
              <a:t> bald </a:t>
            </a:r>
            <a:r>
              <a:rPr lang="en-GB" sz="2000" dirty="0" err="1"/>
              <a:t>zur</a:t>
            </a:r>
            <a:r>
              <a:rPr lang="en-GB" sz="2000" dirty="0"/>
              <a:t> </a:t>
            </a:r>
            <a:r>
              <a:rPr lang="en-GB" sz="2000" dirty="0" err="1"/>
              <a:t>Normalität</a:t>
            </a:r>
            <a:r>
              <a:rPr lang="en-GB" sz="2000" dirty="0"/>
              <a:t> </a:t>
            </a:r>
            <a:r>
              <a:rPr lang="en-GB" sz="2000" dirty="0" err="1"/>
              <a:t>werden</a:t>
            </a:r>
            <a:r>
              <a:rPr lang="en-GB" sz="2000" dirty="0"/>
              <a:t>? Oder </a:t>
            </a:r>
            <a:r>
              <a:rPr lang="en-GB" sz="2000" dirty="0" err="1"/>
              <a:t>wird</a:t>
            </a:r>
            <a:r>
              <a:rPr lang="en-GB" sz="2000" dirty="0"/>
              <a:t> die </a:t>
            </a:r>
            <a:r>
              <a:rPr lang="en-GB" sz="2000" dirty="0" err="1"/>
              <a:t>Gesellschaft</a:t>
            </a:r>
            <a:r>
              <a:rPr lang="en-GB" sz="2000" dirty="0"/>
              <a:t> </a:t>
            </a:r>
            <a:r>
              <a:rPr lang="en-GB" sz="2000" dirty="0" err="1"/>
              <a:t>zerstritten</a:t>
            </a:r>
            <a:r>
              <a:rPr lang="en-GB" sz="2000" dirty="0"/>
              <a:t> </a:t>
            </a:r>
            <a:r>
              <a:rPr lang="en-GB" sz="2000" dirty="0" err="1"/>
              <a:t>bleiben</a:t>
            </a:r>
            <a:r>
              <a:rPr lang="en-GB" sz="2000" dirty="0"/>
              <a:t>?</a:t>
            </a:r>
          </a:p>
          <a:p>
            <a:pPr marL="109728" indent="0">
              <a:buNone/>
            </a:pPr>
            <a:endParaRPr lang="en-GB" sz="2000" dirty="0"/>
          </a:p>
          <a:p>
            <a:r>
              <a:rPr lang="en-GB" sz="2000" dirty="0" err="1"/>
              <a:t>Beantwortet</a:t>
            </a:r>
            <a:r>
              <a:rPr lang="en-GB" sz="2000" dirty="0"/>
              <a:t> </a:t>
            </a:r>
            <a:r>
              <a:rPr lang="en-GB" sz="2000" dirty="0" err="1"/>
              <a:t>diese</a:t>
            </a:r>
            <a:r>
              <a:rPr lang="en-GB" sz="2000" dirty="0"/>
              <a:t> 3 </a:t>
            </a:r>
            <a:r>
              <a:rPr lang="en-GB" sz="2000" dirty="0" err="1"/>
              <a:t>Fragen</a:t>
            </a:r>
            <a:r>
              <a:rPr lang="en-GB" sz="2000" dirty="0"/>
              <a:t> </a:t>
            </a:r>
            <a:r>
              <a:rPr lang="en-GB" sz="2000" dirty="0" err="1"/>
              <a:t>bitte</a:t>
            </a:r>
            <a:r>
              <a:rPr lang="en-GB" sz="2000" dirty="0"/>
              <a:t> </a:t>
            </a:r>
            <a:r>
              <a:rPr lang="en-GB" sz="2000" dirty="0" err="1"/>
              <a:t>im</a:t>
            </a:r>
            <a:r>
              <a:rPr lang="en-GB" sz="2000" dirty="0"/>
              <a:t> </a:t>
            </a:r>
            <a:r>
              <a:rPr lang="en-GB" sz="2000" dirty="0" err="1"/>
              <a:t>folgenden</a:t>
            </a:r>
            <a:r>
              <a:rPr lang="en-GB" sz="2000" dirty="0"/>
              <a:t> </a:t>
            </a:r>
            <a:r>
              <a:rPr lang="en-GB" sz="2000" dirty="0" err="1"/>
              <a:t>Padlet</a:t>
            </a:r>
            <a:r>
              <a:rPr lang="en-GB" sz="2000" dirty="0"/>
              <a:t>:</a:t>
            </a:r>
          </a:p>
          <a:p>
            <a:pPr lvl="1"/>
            <a:r>
              <a:rPr lang="en-GB" sz="1900" dirty="0">
                <a:hlinkClick r:id="rId2"/>
              </a:rPr>
              <a:t>https://padlet.com/tcgrinschgl/kwv0ptx3nv26sjhz</a:t>
            </a:r>
            <a:r>
              <a:rPr lang="en-GB" sz="1900" dirty="0"/>
              <a:t> </a:t>
            </a:r>
          </a:p>
          <a:p>
            <a:pPr lvl="1"/>
            <a:r>
              <a:rPr lang="en-GB" sz="1900" dirty="0" err="1"/>
              <a:t>Ihr</a:t>
            </a:r>
            <a:r>
              <a:rPr lang="en-GB" sz="1900" dirty="0"/>
              <a:t> </a:t>
            </a:r>
            <a:r>
              <a:rPr lang="en-GB" sz="1900" dirty="0" err="1"/>
              <a:t>könnt</a:t>
            </a:r>
            <a:r>
              <a:rPr lang="en-GB" sz="1900" dirty="0"/>
              <a:t> </a:t>
            </a:r>
            <a:r>
              <a:rPr lang="en-GB" sz="1900" dirty="0" err="1"/>
              <a:t>auch</a:t>
            </a:r>
            <a:r>
              <a:rPr lang="en-GB" sz="1900" dirty="0"/>
              <a:t> die </a:t>
            </a:r>
            <a:r>
              <a:rPr lang="en-GB" sz="1900" dirty="0" err="1"/>
              <a:t>Beiträge</a:t>
            </a:r>
            <a:r>
              <a:rPr lang="en-GB" sz="1900" dirty="0"/>
              <a:t> </a:t>
            </a:r>
            <a:r>
              <a:rPr lang="en-GB" sz="1900" dirty="0" err="1"/>
              <a:t>eurer</a:t>
            </a:r>
            <a:r>
              <a:rPr lang="en-GB" sz="1900" dirty="0"/>
              <a:t> </a:t>
            </a:r>
            <a:r>
              <a:rPr lang="en-GB" sz="1900" dirty="0" err="1"/>
              <a:t>Kollegen</a:t>
            </a:r>
            <a:r>
              <a:rPr lang="en-GB" sz="1900" dirty="0"/>
              <a:t> </a:t>
            </a:r>
            <a:r>
              <a:rPr lang="en-GB" sz="1900" dirty="0" err="1"/>
              <a:t>kommentieren</a:t>
            </a:r>
            <a:r>
              <a:rPr lang="en-GB" sz="1900" dirty="0"/>
              <a:t> </a:t>
            </a:r>
          </a:p>
          <a:p>
            <a:pPr lvl="1"/>
            <a:endParaRPr lang="en-GB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700" dirty="0"/>
              <a:t>Moral Machine – </a:t>
            </a:r>
            <a:r>
              <a:rPr lang="en-GB" sz="3700" dirty="0" err="1"/>
              <a:t>Diskussion</a:t>
            </a:r>
            <a:r>
              <a:rPr lang="en-GB" sz="3700" dirty="0"/>
              <a:t> (1</a:t>
            </a:r>
            <a:r>
              <a:rPr lang="en-AT" sz="3700" dirty="0"/>
              <a:t>5</a:t>
            </a:r>
            <a:r>
              <a:rPr lang="en-GB" sz="3700" dirty="0"/>
              <a:t> min)</a:t>
            </a:r>
          </a:p>
        </p:txBody>
      </p:sp>
    </p:spTree>
    <p:extLst>
      <p:ext uri="{BB962C8B-B14F-4D97-AF65-F5344CB8AC3E}">
        <p14:creationId xmlns:p14="http://schemas.microsoft.com/office/powerpoint/2010/main" val="32601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Der TED Talk </a:t>
            </a:r>
            <a:r>
              <a:rPr lang="en-GB" sz="2200" dirty="0" err="1"/>
              <a:t>zur</a:t>
            </a:r>
            <a:r>
              <a:rPr lang="en-GB" sz="2200" dirty="0"/>
              <a:t> Moral Machine:</a:t>
            </a:r>
          </a:p>
          <a:p>
            <a:pPr lvl="1"/>
            <a:r>
              <a:rPr lang="en-GB" sz="2000" u="sng" dirty="0">
                <a:hlinkClick r:id="rId2"/>
              </a:rPr>
              <a:t>https://www.youtube.com/watch?v=tb-WdVA4_bo</a:t>
            </a:r>
            <a:endParaRPr lang="de-AT" sz="2000" dirty="0"/>
          </a:p>
          <a:p>
            <a:pPr marL="393192" lvl="1" indent="0">
              <a:buNone/>
            </a:pPr>
            <a:endParaRPr lang="en-GB" dirty="0"/>
          </a:p>
          <a:p>
            <a:r>
              <a:rPr lang="en-GB" sz="2200" dirty="0" err="1"/>
              <a:t>Aktuelle</a:t>
            </a:r>
            <a:r>
              <a:rPr lang="en-GB" sz="2200" dirty="0"/>
              <a:t> </a:t>
            </a:r>
            <a:r>
              <a:rPr lang="en-GB" sz="2200" dirty="0" err="1"/>
              <a:t>Artikel</a:t>
            </a:r>
            <a:r>
              <a:rPr lang="en-GB" sz="2200" dirty="0"/>
              <a:t> </a:t>
            </a:r>
            <a:r>
              <a:rPr lang="en-GB" sz="2200" dirty="0" err="1"/>
              <a:t>zum</a:t>
            </a:r>
            <a:r>
              <a:rPr lang="en-GB" sz="2200" dirty="0"/>
              <a:t> </a:t>
            </a:r>
            <a:r>
              <a:rPr lang="en-GB" sz="2200" dirty="0" err="1"/>
              <a:t>Thema</a:t>
            </a:r>
            <a:r>
              <a:rPr lang="en-GB" sz="2200" dirty="0"/>
              <a:t> (von 2020):</a:t>
            </a:r>
          </a:p>
          <a:p>
            <a:pPr lvl="1"/>
            <a:r>
              <a:rPr lang="de-AT" sz="2000" dirty="0">
                <a:hlinkClick r:id="rId3"/>
              </a:rPr>
              <a:t>https://www.nexible.at/blog/2020/02/16/auf-dem-weg-zum-autonomen-fahren-kuenstliche-intelligenz-im-auto/</a:t>
            </a:r>
            <a:endParaRPr lang="de-AT" sz="2000" dirty="0"/>
          </a:p>
          <a:p>
            <a:pPr marL="393192" lvl="1" indent="0">
              <a:buNone/>
            </a:pPr>
            <a:endParaRPr lang="de-AT" sz="2000" dirty="0"/>
          </a:p>
          <a:p>
            <a:pPr lvl="1"/>
            <a:r>
              <a:rPr lang="de-AT" sz="2000" dirty="0">
                <a:hlinkClick r:id="rId4"/>
              </a:rPr>
              <a:t>https://www.zeit.de/mobilitaet/2020-01/autonomes-fahren-selbstfahrende-autos-sicherheit-deutschland-autofahrer</a:t>
            </a:r>
            <a:endParaRPr lang="en-GB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err="1"/>
              <a:t>Eigenstudium</a:t>
            </a:r>
            <a:endParaRPr lang="en-GB" sz="3300" dirty="0"/>
          </a:p>
        </p:txBody>
      </p:sp>
    </p:spTree>
    <p:extLst>
      <p:ext uri="{BB962C8B-B14F-4D97-AF65-F5344CB8AC3E}">
        <p14:creationId xmlns:p14="http://schemas.microsoft.com/office/powerpoint/2010/main" val="361343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Das wars! </a:t>
            </a:r>
            <a:r>
              <a:rPr lang="en-GB" dirty="0" err="1"/>
              <a:t>Danke</a:t>
            </a:r>
            <a:r>
              <a:rPr lang="en-GB" dirty="0"/>
              <a:t> </a:t>
            </a:r>
            <a:r>
              <a:rPr lang="en-GB" dirty="0" err="1"/>
              <a:t>für</a:t>
            </a:r>
            <a:r>
              <a:rPr lang="en-GB" dirty="0"/>
              <a:t> </a:t>
            </a:r>
            <a:r>
              <a:rPr lang="en-GB" dirty="0" err="1"/>
              <a:t>eure</a:t>
            </a:r>
            <a:r>
              <a:rPr lang="en-GB" dirty="0"/>
              <a:t> </a:t>
            </a:r>
            <a:r>
              <a:rPr lang="en-GB" dirty="0" err="1"/>
              <a:t>Mitarbeit</a:t>
            </a:r>
            <a:r>
              <a:rPr lang="en-GB" dirty="0"/>
              <a:t>! :)</a:t>
            </a:r>
          </a:p>
        </p:txBody>
      </p:sp>
      <p:pic>
        <p:nvPicPr>
          <p:cNvPr id="4" name="Graphic 3" descr="A robot with a raised arm">
            <a:extLst>
              <a:ext uri="{FF2B5EF4-FFF2-40B4-BE49-F238E27FC236}">
                <a16:creationId xmlns:a16="http://schemas.microsoft.com/office/drawing/2014/main" id="{B906EA91-0EAD-48C7-89D9-4D665B418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8104" y="3140968"/>
            <a:ext cx="4221088" cy="4221088"/>
          </a:xfrm>
          <a:prstGeom prst="rect">
            <a:avLst/>
          </a:prstGeom>
        </p:spPr>
      </p:pic>
      <p:pic>
        <p:nvPicPr>
          <p:cNvPr id="6" name="Graphic 5" descr="Sparkling Heart with solid fill">
            <a:extLst>
              <a:ext uri="{FF2B5EF4-FFF2-40B4-BE49-F238E27FC236}">
                <a16:creationId xmlns:a16="http://schemas.microsoft.com/office/drawing/2014/main" id="{2C94D05A-80DF-412B-AAD8-843D12C2E0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2080" y="36194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6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432</Words>
  <Application>Microsoft Office PowerPoint</Application>
  <PresentationFormat>On-screen Show (4:3)</PresentationFormat>
  <Paragraphs>69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Deimos</vt:lpstr>
      <vt:lpstr>KI + Ethik</vt:lpstr>
      <vt:lpstr>Aufbau</vt:lpstr>
      <vt:lpstr>Warm-Up (10 min)</vt:lpstr>
      <vt:lpstr>Theorie: Was ist eine KI? (10 min)</vt:lpstr>
      <vt:lpstr>Moral Machine (10 min) </vt:lpstr>
      <vt:lpstr>Moral Machine – Diskussion (15 min)</vt:lpstr>
      <vt:lpstr>Eigenstudium</vt:lpstr>
      <vt:lpstr>Das wars! Danke für eure Mitarbeit! 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 + Ethik</dc:title>
  <dc:creator>Tanja Grinschgl</dc:creator>
  <cp:lastModifiedBy>Tanja Grinschgl</cp:lastModifiedBy>
  <cp:revision>25</cp:revision>
  <dcterms:created xsi:type="dcterms:W3CDTF">2020-05-12T10:59:35Z</dcterms:created>
  <dcterms:modified xsi:type="dcterms:W3CDTF">2021-11-29T12:32:24Z</dcterms:modified>
</cp:coreProperties>
</file>